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1238" r:id="rId3"/>
    <p:sldId id="1239" r:id="rId4"/>
    <p:sldId id="1277" r:id="rId5"/>
    <p:sldId id="1242" r:id="rId6"/>
    <p:sldId id="1243" r:id="rId7"/>
    <p:sldId id="1252" r:id="rId8"/>
    <p:sldId id="1254" r:id="rId9"/>
    <p:sldId id="1251" r:id="rId10"/>
    <p:sldId id="1166" r:id="rId11"/>
    <p:sldId id="1168" r:id="rId12"/>
    <p:sldId id="1278" r:id="rId13"/>
    <p:sldId id="1169" r:id="rId14"/>
    <p:sldId id="1262" r:id="rId15"/>
    <p:sldId id="1165" r:id="rId16"/>
    <p:sldId id="1279" r:id="rId17"/>
    <p:sldId id="1280" r:id="rId18"/>
    <p:sldId id="1281" r:id="rId19"/>
    <p:sldId id="1284"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5.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18.png"/><Relationship Id="rId2" Type="http://schemas.openxmlformats.org/officeDocument/2006/relationships/image" Target="../media/image30.png"/><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17.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原子结构和波粒二象性</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5. </a:t>
            </a:r>
            <a:r>
              <a:rPr lang="zh-CN" altLang="en-US"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粒子的波动性和量子力学的建立</a:t>
            </a:r>
            <a:endPar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2560957"/>
              </a:xfrm>
            </p:spPr>
            <p:txBody>
              <a:bodyPr/>
              <a:lstStyle/>
              <a:p>
                <a:pPr indent="715963"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该图样是电子产生的衍射现象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说明电子具有波动性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该实验中电子的德布罗意波的波长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𝒎𝒗</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加速电压越大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电子速率越大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根据上述分析可知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电子的物质波波长越短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加速电压越大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电子的物质波波长越短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粒子性越明显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BE62873A-3380-073A-CE4D-4D54E8090C23}"/>
                  </a:ext>
                </a:extLst>
              </p:cNvPr>
              <p:cNvSpPr>
                <a:spLocks noGrp="1" noRot="1" noChangeAspect="1" noMove="1" noResize="1" noEditPoints="1" noAdjustHandles="1" noChangeArrowheads="1" noChangeShapeType="1" noTextEdit="1"/>
              </p:cNvSpPr>
              <p:nvPr>
                <p:ph idx="1"/>
              </p:nvPr>
            </p:nvSpPr>
            <p:spPr>
              <a:xfrm>
                <a:off x="360854" y="746120"/>
                <a:ext cx="11485848" cy="2560957"/>
              </a:xfrm>
              <a:blipFill>
                <a:blip r:embed="rId2"/>
                <a:stretch>
                  <a:fillRect l="-796" r="-849" b="-4762"/>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943728"/>
            <a:ext cx="722448" cy="296719"/>
          </a:xfrm>
          <a:prstGeom prst="rect">
            <a:avLst/>
          </a:prstGeom>
        </p:spPr>
      </p:pic>
      <p:sp>
        <p:nvSpPr>
          <p:cNvPr id="4" name="文本框 3">
            <a:extLst>
              <a:ext uri="{FF2B5EF4-FFF2-40B4-BE49-F238E27FC236}">
                <a16:creationId xmlns:a16="http://schemas.microsoft.com/office/drawing/2014/main" id="{3BF49BE5-AB1E-87E0-1062-F0744CC84BDD}"/>
              </a:ext>
            </a:extLst>
          </p:cNvPr>
          <p:cNvSpPr txBox="1"/>
          <p:nvPr/>
        </p:nvSpPr>
        <p:spPr>
          <a:xfrm>
            <a:off x="360854" y="3281081"/>
            <a:ext cx="2134746"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15A2879E-359B-E709-5C2A-8948B84BA8D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4" y="3449074"/>
            <a:ext cx="748347" cy="309661"/>
          </a:xfrm>
          <a:prstGeom prst="rect">
            <a:avLst/>
          </a:prstGeom>
        </p:spPr>
      </p:pic>
      <p:pic>
        <p:nvPicPr>
          <p:cNvPr id="6" name="ca356.jpg" descr="id:2147492603;FounderCES">
            <a:extLst>
              <a:ext uri="{FF2B5EF4-FFF2-40B4-BE49-F238E27FC236}">
                <a16:creationId xmlns:a16="http://schemas.microsoft.com/office/drawing/2014/main" id="{C147075E-EB83-9C35-0BD2-1FF9BF39486A}"/>
              </a:ext>
            </a:extLst>
          </p:cNvPr>
          <p:cNvPicPr>
            <a:picLocks noChangeAspect="1"/>
          </p:cNvPicPr>
          <p:nvPr/>
        </p:nvPicPr>
        <p:blipFill>
          <a:blip r:embed="rId5"/>
          <a:stretch>
            <a:fillRect/>
          </a:stretch>
        </p:blipFill>
        <p:spPr>
          <a:xfrm>
            <a:off x="6062421" y="2966725"/>
            <a:ext cx="2217459" cy="1788645"/>
          </a:xfrm>
          <a:prstGeom prst="rect">
            <a:avLst/>
          </a:prstGeom>
        </p:spPr>
      </p:pic>
      <p:sp>
        <p:nvSpPr>
          <p:cNvPr id="7" name="内容占位符 1">
            <a:extLst>
              <a:ext uri="{FF2B5EF4-FFF2-40B4-BE49-F238E27FC236}">
                <a16:creationId xmlns:a16="http://schemas.microsoft.com/office/drawing/2014/main" id="{FF125464-BEA9-1A34-2BCC-862559EB145D}"/>
              </a:ext>
            </a:extLst>
          </p:cNvPr>
          <p:cNvSpPr txBox="1">
            <a:spLocks/>
          </p:cNvSpPr>
          <p:nvPr/>
        </p:nvSpPr>
        <p:spPr bwMode="auto">
          <a:xfrm>
            <a:off x="360854" y="5107066"/>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一切运动着的物体都具有波动性</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宏观物体观察不到其波动性</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但不能否定其波动性</a:t>
            </a:r>
            <a:r>
              <a:rPr lang="en-US" alt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关键提醒.eps" descr="id:2147489535;FounderCES">
            <a:extLst>
              <a:ext uri="{FF2B5EF4-FFF2-40B4-BE49-F238E27FC236}">
                <a16:creationId xmlns:a16="http://schemas.microsoft.com/office/drawing/2014/main" id="{4098EBC7-CCD0-0F4A-8A22-F751546CBE77}"/>
              </a:ext>
            </a:extLst>
          </p:cNvPr>
          <p:cNvPicPr>
            <a:picLocks noChangeAspect="1"/>
          </p:cNvPicPr>
          <p:nvPr/>
        </p:nvPicPr>
        <p:blipFill>
          <a:blip r:embed="rId6"/>
          <a:stretch>
            <a:fillRect/>
          </a:stretch>
        </p:blipFill>
        <p:spPr>
          <a:xfrm>
            <a:off x="360854" y="5267706"/>
            <a:ext cx="1722494" cy="339987"/>
          </a:xfrm>
          <a:prstGeom prst="rect">
            <a:avLst/>
          </a:prstGeom>
        </p:spPr>
      </p:pic>
    </p:spTree>
    <p:extLst>
      <p:ext uri="{BB962C8B-B14F-4D97-AF65-F5344CB8AC3E}">
        <p14:creationId xmlns:p14="http://schemas.microsoft.com/office/powerpoint/2010/main" val="137740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3327859" y="787656"/>
            <a:ext cx="5551833" cy="575745"/>
          </a:xfrm>
          <a:prstGeom prst="rect">
            <a:avLst/>
          </a:prstGeom>
        </p:spPr>
      </p:pic>
      <p:sp>
        <p:nvSpPr>
          <p:cNvPr id="9" name="内容占位符 1"/>
          <p:cNvSpPr>
            <a:spLocks noGrp="1"/>
          </p:cNvSpPr>
          <p:nvPr>
            <p:ph idx="1"/>
          </p:nvPr>
        </p:nvSpPr>
        <p:spPr>
          <a:xfrm>
            <a:off x="360807" y="2190519"/>
            <a:ext cx="11484352" cy="3881768"/>
          </a:xfrm>
        </p:spPr>
        <p:txBody>
          <a:bodyPr/>
          <a:lstStyle/>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解决光电效应的问题时，需要辨析的几点概念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三个注意点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）能否发生光电效应，不取决于光的强度，而取决于光的频率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）光电效应中的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不是特指可见光，也包括不可见光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）逸出功的大小由金属本身决定，与入射光无关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两个对应关系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）光强大</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光子数目多</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产生光电子多</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饱和光电流大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）光子频率高</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光子能量大</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光电子的最大初动能大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1413246" y="1461800"/>
            <a:ext cx="10431914" cy="576173"/>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光电效应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情境1.eps" descr="id:2147492638;FounderCES">
            <a:extLst>
              <a:ext uri="{FF2B5EF4-FFF2-40B4-BE49-F238E27FC236}">
                <a16:creationId xmlns:a16="http://schemas.microsoft.com/office/drawing/2014/main" id="{51D2E49A-EF96-D497-8F4F-9F5DC7886502}"/>
              </a:ext>
            </a:extLst>
          </p:cNvPr>
          <p:cNvPicPr>
            <a:picLocks noChangeAspect="1"/>
          </p:cNvPicPr>
          <p:nvPr/>
        </p:nvPicPr>
        <p:blipFill>
          <a:blip r:embed="rId3"/>
          <a:stretch>
            <a:fillRect/>
          </a:stretch>
        </p:blipFill>
        <p:spPr>
          <a:xfrm>
            <a:off x="360807" y="1596673"/>
            <a:ext cx="1052438" cy="369637"/>
          </a:xfrm>
          <a:prstGeom prst="rect">
            <a:avLst/>
          </a:prstGeom>
        </p:spPr>
      </p:pic>
    </p:spTree>
    <p:extLst>
      <p:ext uri="{BB962C8B-B14F-4D97-AF65-F5344CB8AC3E}">
        <p14:creationId xmlns:p14="http://schemas.microsoft.com/office/powerpoint/2010/main" val="4187042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04931CE-F305-AE19-0E60-C10A0C288056}"/>
              </a:ext>
            </a:extLst>
          </p:cNvPr>
          <p:cNvSpPr>
            <a:spLocks noGrp="1"/>
          </p:cNvSpPr>
          <p:nvPr>
            <p:ph idx="1"/>
          </p:nvPr>
        </p:nvSpPr>
        <p:spPr>
          <a:xfrm>
            <a:off x="360854" y="746120"/>
            <a:ext cx="11485848" cy="5322163"/>
          </a:xfrm>
        </p:spPr>
        <p:txBody>
          <a:bodyPr/>
          <a:lstStyle/>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四个易混淆的概念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）光子与光电子：光子指光在空间传播时的每一份能量，光子不带电；光电子是金属表面受到光照射时发射出来的电子，其本质是电子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）光电子的动能与光电子的最大初动能：电子吸收光子能量后，一部分能量用于脱离金属表面，剩余部分转化为光电子的初动能，只有直接从金属表面飞出的光电子才具有最大初动能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）光电流和饱和光电流：从金属板飞出的光电子到达阳极，回路中便产生光电流，随着所加的正向电压增大，光电流趋于一个饱和值，这个饱和值就是饱和光电流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在一定的光照条件下，饱和光电流与所加电压大小无关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）入射光强度与光子能量：入射光强度指单位时间内照射到金属表面单位面积上的总能量；光子能量即每个光子的能量，其大小由光的频率决定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2548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5166351"/>
              </a:xfrm>
            </p:spPr>
            <p:txBody>
              <a:bodyPr/>
              <a:lstStyle/>
              <a:p>
                <a:pPr indent="1077913"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）某种复合光由红、绿两种颜色的光组成，实验小组以此复合光照射光电管的阴极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红、绿单色光均可使该光电管发生光电效应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），进行光电效应实验，如图甲所示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设光电管电压为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时测得的光电流为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，测得多组数据，并作出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已知红光光子频率为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，绿光光子频率为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，光电管的逸出功为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，普朗克常量为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，电子电荷量大小为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光电子的最大初动能为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测量遏止电压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遏止电压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den>
                    </m:f>
                  </m:oMath>
                </a14:m>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最大光电流</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与复合光中红光和绿光的</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光强占比无关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5166351"/>
              </a:xfrm>
              <a:blipFill>
                <a:blip r:embed="rId2"/>
                <a:stretch>
                  <a:fillRect l="-796" t="-118" r="-849" b="-1297"/>
                </a:stretch>
              </a:blipFill>
            </p:spPr>
            <p:txBody>
              <a:bodyPr/>
              <a:lstStyle/>
              <a:p>
                <a:r>
                  <a:rPr lang="zh-CN" altLang="en-US">
                    <a:noFill/>
                  </a:rPr>
                  <a:t> </a:t>
                </a:r>
              </a:p>
            </p:txBody>
          </p:sp>
        </mc:Fallback>
      </mc:AlternateContent>
      <p:pic>
        <p:nvPicPr>
          <p:cNvPr id="5" name="24典例1.eps" descr="id:2147492645;FounderCES">
            <a:extLst>
              <a:ext uri="{FF2B5EF4-FFF2-40B4-BE49-F238E27FC236}">
                <a16:creationId xmlns:a16="http://schemas.microsoft.com/office/drawing/2014/main" id="{C810FF1C-462D-6A90-43A3-36FE673926B4}"/>
              </a:ext>
            </a:extLst>
          </p:cNvPr>
          <p:cNvPicPr>
            <a:picLocks noChangeAspect="1"/>
          </p:cNvPicPr>
          <p:nvPr/>
        </p:nvPicPr>
        <p:blipFill>
          <a:blip r:embed="rId3"/>
          <a:stretch>
            <a:fillRect/>
          </a:stretch>
        </p:blipFill>
        <p:spPr>
          <a:xfrm>
            <a:off x="361725" y="849637"/>
            <a:ext cx="1039238" cy="335196"/>
          </a:xfrm>
          <a:prstGeom prst="rect">
            <a:avLst/>
          </a:prstGeom>
        </p:spPr>
      </p:pic>
      <p:pic>
        <p:nvPicPr>
          <p:cNvPr id="6" name="ca360.jpg" descr="id:2147492652;FounderCES">
            <a:extLst>
              <a:ext uri="{FF2B5EF4-FFF2-40B4-BE49-F238E27FC236}">
                <a16:creationId xmlns:a16="http://schemas.microsoft.com/office/drawing/2014/main" id="{3CE002AD-D76B-4832-C942-C4664CE8360F}"/>
              </a:ext>
            </a:extLst>
          </p:cNvPr>
          <p:cNvPicPr>
            <a:picLocks noChangeAspect="1"/>
          </p:cNvPicPr>
          <p:nvPr/>
        </p:nvPicPr>
        <p:blipFill>
          <a:blip r:embed="rId4"/>
          <a:stretch>
            <a:fillRect/>
          </a:stretch>
        </p:blipFill>
        <p:spPr>
          <a:xfrm>
            <a:off x="6815286" y="3212976"/>
            <a:ext cx="2016224" cy="2388365"/>
          </a:xfrm>
          <a:prstGeom prst="rect">
            <a:avLst/>
          </a:prstGeom>
        </p:spPr>
      </p:pic>
      <p:pic>
        <p:nvPicPr>
          <p:cNvPr id="7" name="ca361.jpg" descr="id:2147492659;FounderCES">
            <a:extLst>
              <a:ext uri="{FF2B5EF4-FFF2-40B4-BE49-F238E27FC236}">
                <a16:creationId xmlns:a16="http://schemas.microsoft.com/office/drawing/2014/main" id="{B0DA98B7-1F70-1C98-5B55-BABD570F57F3}"/>
              </a:ext>
            </a:extLst>
          </p:cNvPr>
          <p:cNvPicPr>
            <a:picLocks noChangeAspect="1"/>
          </p:cNvPicPr>
          <p:nvPr/>
        </p:nvPicPr>
        <p:blipFill>
          <a:blip r:embed="rId5"/>
          <a:stretch>
            <a:fillRect/>
          </a:stretch>
        </p:blipFill>
        <p:spPr>
          <a:xfrm>
            <a:off x="9485404" y="3980136"/>
            <a:ext cx="1707403" cy="1630753"/>
          </a:xfrm>
          <a:prstGeom prst="rect">
            <a:avLst/>
          </a:prstGeom>
        </p:spPr>
      </p:pic>
      <p:sp>
        <p:nvSpPr>
          <p:cNvPr id="11" name="文本框 10">
            <a:extLst>
              <a:ext uri="{FF2B5EF4-FFF2-40B4-BE49-F238E27FC236}">
                <a16:creationId xmlns:a16="http://schemas.microsoft.com/office/drawing/2014/main" id="{2BCFD4C3-25FD-28FB-ABB9-1F513185A47E}"/>
              </a:ext>
            </a:extLst>
          </p:cNvPr>
          <p:cNvSpPr txBox="1"/>
          <p:nvPr/>
        </p:nvSpPr>
        <p:spPr>
          <a:xfrm>
            <a:off x="7489589" y="5624347"/>
            <a:ext cx="3862201" cy="576248"/>
          </a:xfrm>
          <a:prstGeom prst="rect">
            <a:avLst/>
          </a:prstGeom>
          <a:noFill/>
        </p:spPr>
        <p:txBody>
          <a:bodyPr wrap="square">
            <a:spAutoFit/>
          </a:bodyPr>
          <a:lstStyle/>
          <a:p>
            <a:pPr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甲</a:t>
            </a:r>
            <a:r>
              <a:rPr lang="en-US"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07739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1601" y="746470"/>
                <a:ext cx="11484352" cy="4708853"/>
              </a:xfrm>
            </p:spPr>
            <p:txBody>
              <a:bodyPr/>
              <a:lstStyle/>
              <a:p>
                <a:pPr indent="715963"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绿光的频率大于红光的频率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绿光光子的能</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量大于红光光子的能量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根据光电效应方程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知光电子的最大初动能为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测量遏止电压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应接</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反向电压</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滑片</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a:t>
                </a:r>
                <a:endPar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根据动能定理可知</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解得遏止电压为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由于绿光光子能量大于红光光子能量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则在总光强不变的情况下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红、绿光光强占比改变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对应阴极逸出光电子数量不同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最大光电流不同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1601" y="746470"/>
                <a:ext cx="11484352" cy="4708853"/>
              </a:xfrm>
              <a:blipFill>
                <a:blip r:embed="rId2"/>
                <a:stretch>
                  <a:fillRect l="-796" r="-849" b="-2070"/>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130B7067-324B-FAA9-9F2E-D2F845C3AE0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1601" y="918100"/>
            <a:ext cx="722448" cy="296719"/>
          </a:xfrm>
          <a:prstGeom prst="rect">
            <a:avLst/>
          </a:prstGeom>
        </p:spPr>
      </p:pic>
      <p:sp>
        <p:nvSpPr>
          <p:cNvPr id="3" name="文本框 2">
            <a:extLst>
              <a:ext uri="{FF2B5EF4-FFF2-40B4-BE49-F238E27FC236}">
                <a16:creationId xmlns:a16="http://schemas.microsoft.com/office/drawing/2014/main" id="{75317B8D-31A6-2FDA-5043-D258AC9CF41B}"/>
              </a:ext>
            </a:extLst>
          </p:cNvPr>
          <p:cNvSpPr txBox="1"/>
          <p:nvPr/>
        </p:nvSpPr>
        <p:spPr>
          <a:xfrm>
            <a:off x="360854" y="5373216"/>
            <a:ext cx="2134746" cy="579967"/>
          </a:xfrm>
          <a:prstGeom prst="rect">
            <a:avLst/>
          </a:prstGeom>
          <a:noFill/>
        </p:spPr>
        <p:txBody>
          <a:bodyPr wrap="square">
            <a:spAutoFit/>
          </a:bodyPr>
          <a:lstStyle/>
          <a:p>
            <a:pPr indent="715963" algn="just">
              <a:lnSpc>
                <a:spcPct val="150000"/>
              </a:lnSpc>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a:t>
            </a:r>
            <a:r>
              <a:rPr lang="en-US" altLang="zh-CN" sz="2400" dirty="0">
                <a:solidFill>
                  <a:srgbClr val="000000"/>
                </a:solidFill>
                <a:cs typeface="Times New Roman" panose="02020603050405020304" pitchFamily="18" charset="0"/>
              </a:rPr>
              <a:t>B</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2BA2FBCD-DAAD-516C-16ED-586BF4771E3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4" y="5541209"/>
            <a:ext cx="748347" cy="309661"/>
          </a:xfrm>
          <a:prstGeom prst="rect">
            <a:avLst/>
          </a:prstGeom>
        </p:spPr>
      </p:pic>
      <p:pic>
        <p:nvPicPr>
          <p:cNvPr id="6" name="ca360.jpg" descr="id:2147492652;FounderCES">
            <a:extLst>
              <a:ext uri="{FF2B5EF4-FFF2-40B4-BE49-F238E27FC236}">
                <a16:creationId xmlns:a16="http://schemas.microsoft.com/office/drawing/2014/main" id="{A1DED466-3D00-7B67-94CC-A49915A8982D}"/>
              </a:ext>
            </a:extLst>
          </p:cNvPr>
          <p:cNvPicPr>
            <a:picLocks noChangeAspect="1"/>
          </p:cNvPicPr>
          <p:nvPr/>
        </p:nvPicPr>
        <p:blipFill>
          <a:blip r:embed="rId5"/>
          <a:stretch>
            <a:fillRect/>
          </a:stretch>
        </p:blipFill>
        <p:spPr>
          <a:xfrm>
            <a:off x="7451291" y="773757"/>
            <a:ext cx="2016224" cy="2388365"/>
          </a:xfrm>
          <a:prstGeom prst="rect">
            <a:avLst/>
          </a:prstGeom>
        </p:spPr>
      </p:pic>
      <p:pic>
        <p:nvPicPr>
          <p:cNvPr id="7" name="ca361.jpg" descr="id:2147492659;FounderCES">
            <a:extLst>
              <a:ext uri="{FF2B5EF4-FFF2-40B4-BE49-F238E27FC236}">
                <a16:creationId xmlns:a16="http://schemas.microsoft.com/office/drawing/2014/main" id="{29882297-19CB-94F3-F271-C1B4008C4E1C}"/>
              </a:ext>
            </a:extLst>
          </p:cNvPr>
          <p:cNvPicPr>
            <a:picLocks noChangeAspect="1"/>
          </p:cNvPicPr>
          <p:nvPr/>
        </p:nvPicPr>
        <p:blipFill>
          <a:blip r:embed="rId6"/>
          <a:stretch>
            <a:fillRect/>
          </a:stretch>
        </p:blipFill>
        <p:spPr>
          <a:xfrm>
            <a:off x="10121409" y="1540917"/>
            <a:ext cx="1707403" cy="1630753"/>
          </a:xfrm>
          <a:prstGeom prst="rect">
            <a:avLst/>
          </a:prstGeom>
        </p:spPr>
      </p:pic>
      <p:sp>
        <p:nvSpPr>
          <p:cNvPr id="8" name="文本框 7">
            <a:extLst>
              <a:ext uri="{FF2B5EF4-FFF2-40B4-BE49-F238E27FC236}">
                <a16:creationId xmlns:a16="http://schemas.microsoft.com/office/drawing/2014/main" id="{0D284592-0C57-46E1-7DE6-AFDF65921553}"/>
              </a:ext>
            </a:extLst>
          </p:cNvPr>
          <p:cNvSpPr txBox="1"/>
          <p:nvPr/>
        </p:nvSpPr>
        <p:spPr>
          <a:xfrm>
            <a:off x="8125594" y="3185128"/>
            <a:ext cx="3862201" cy="576248"/>
          </a:xfrm>
          <a:prstGeom prst="rect">
            <a:avLst/>
          </a:prstGeom>
          <a:noFill/>
        </p:spPr>
        <p:txBody>
          <a:bodyPr wrap="square">
            <a:spAutoFit/>
          </a:bodyPr>
          <a:lstStyle/>
          <a:p>
            <a:pPr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甲</a:t>
            </a:r>
            <a:r>
              <a:rPr lang="en-US"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87554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EFBC44-CC08-75D6-1A4F-2FFD1954054D}"/>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9F781944-E42A-F48A-809E-4539FB3B6772}"/>
              </a:ext>
            </a:extLst>
          </p:cNvPr>
          <p:cNvSpPr>
            <a:spLocks noGrp="1"/>
          </p:cNvSpPr>
          <p:nvPr>
            <p:ph idx="1"/>
          </p:nvPr>
        </p:nvSpPr>
        <p:spPr>
          <a:xfrm>
            <a:off x="360807" y="2132856"/>
            <a:ext cx="11484352" cy="2241960"/>
          </a:xfrm>
          <a:solidFill>
            <a:srgbClr val="E3F2E7"/>
          </a:solidFill>
        </p:spPr>
        <p:txBody>
          <a:bodyPr/>
          <a:lstStyle/>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9" name="图片 8">
            <a:extLst>
              <a:ext uri="{FF2B5EF4-FFF2-40B4-BE49-F238E27FC236}">
                <a16:creationId xmlns:a16="http://schemas.microsoft.com/office/drawing/2014/main" id="{6E6FF121-92D8-FDF9-A4E8-6FD2408C10F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1094" y="2219572"/>
            <a:ext cx="1809538" cy="472815"/>
          </a:xfrm>
          <a:prstGeom prst="rect">
            <a:avLst/>
          </a:prstGeom>
        </p:spPr>
      </p:pic>
      <p:pic>
        <p:nvPicPr>
          <p:cNvPr id="2" name="CA362.eps" descr="id:2147492687;FounderCES">
            <a:extLst>
              <a:ext uri="{FF2B5EF4-FFF2-40B4-BE49-F238E27FC236}">
                <a16:creationId xmlns:a16="http://schemas.microsoft.com/office/drawing/2014/main" id="{D7EAC517-0BC6-3982-5CA0-1971C3CCBFAC}"/>
              </a:ext>
            </a:extLst>
          </p:cNvPr>
          <p:cNvPicPr>
            <a:picLocks noChangeAspect="1"/>
          </p:cNvPicPr>
          <p:nvPr/>
        </p:nvPicPr>
        <p:blipFill>
          <a:blip r:embed="rId3"/>
          <a:stretch>
            <a:fillRect/>
          </a:stretch>
        </p:blipFill>
        <p:spPr>
          <a:xfrm>
            <a:off x="2998862" y="2943179"/>
            <a:ext cx="6192688" cy="1018774"/>
          </a:xfrm>
          <a:prstGeom prst="rect">
            <a:avLst/>
          </a:prstGeom>
        </p:spPr>
      </p:pic>
    </p:spTree>
    <p:extLst>
      <p:ext uri="{BB962C8B-B14F-4D97-AF65-F5344CB8AC3E}">
        <p14:creationId xmlns:p14="http://schemas.microsoft.com/office/powerpoint/2010/main" val="28266667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DE27B6-88B2-47C7-2938-55C54ECC3212}"/>
            </a:ext>
          </a:extLst>
        </p:cNvPr>
        <p:cNvGrpSpPr/>
        <p:nvPr/>
      </p:nvGrpSpPr>
      <p:grpSpPr>
        <a:xfrm>
          <a:off x="0" y="0"/>
          <a:ext cx="0" cy="0"/>
          <a:chOff x="0" y="0"/>
          <a:chExt cx="0" cy="0"/>
        </a:xfrm>
      </p:grpSpPr>
      <p:sp>
        <p:nvSpPr>
          <p:cNvPr id="6" name="内容占位符 1">
            <a:extLst>
              <a:ext uri="{FF2B5EF4-FFF2-40B4-BE49-F238E27FC236}">
                <a16:creationId xmlns:a16="http://schemas.microsoft.com/office/drawing/2014/main" id="{7B94F7B4-7576-95AD-42F5-A616D1BB5FFF}"/>
              </a:ext>
            </a:extLst>
          </p:cNvPr>
          <p:cNvSpPr>
            <a:spLocks noGrp="1"/>
          </p:cNvSpPr>
          <p:nvPr>
            <p:ph idx="1"/>
          </p:nvPr>
        </p:nvSpPr>
        <p:spPr>
          <a:xfrm>
            <a:off x="360854" y="1451691"/>
            <a:ext cx="11485848" cy="3900235"/>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玻尔的原子结构假说是高中物理的重要模型之一，以此为背景的高考命题，有较强的抽象性和综合性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在解决这类问题时，需要熟练掌握玻尔原子理论，尤其需要明确以下两点：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）原子从基态向激发态跃迁的过程是吸收能量的过程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）原子从较高的激发态向较低的激发态或基态跃迁的过程，是辐射能量的过程，这个能量以光子的形式辐射出去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原子吸收或辐射的能量等于发生跃迁过程两能级间的能量差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a:extLst>
              <a:ext uri="{FF2B5EF4-FFF2-40B4-BE49-F238E27FC236}">
                <a16:creationId xmlns:a16="http://schemas.microsoft.com/office/drawing/2014/main" id="{D4BF31BC-7254-E3FF-29FB-6357FFAA1F8E}"/>
              </a:ext>
            </a:extLst>
          </p:cNvPr>
          <p:cNvSpPr/>
          <p:nvPr/>
        </p:nvSpPr>
        <p:spPr>
          <a:xfrm>
            <a:off x="1318816" y="746118"/>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玻尔原子理论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情境2.eps" descr="id:2147492694;FounderCES">
            <a:extLst>
              <a:ext uri="{FF2B5EF4-FFF2-40B4-BE49-F238E27FC236}">
                <a16:creationId xmlns:a16="http://schemas.microsoft.com/office/drawing/2014/main" id="{E5BDA486-7943-C2C4-EBED-823FB14342D8}"/>
              </a:ext>
            </a:extLst>
          </p:cNvPr>
          <p:cNvPicPr>
            <a:picLocks noChangeAspect="1"/>
          </p:cNvPicPr>
          <p:nvPr/>
        </p:nvPicPr>
        <p:blipFill>
          <a:blip r:embed="rId2"/>
          <a:stretch>
            <a:fillRect/>
          </a:stretch>
        </p:blipFill>
        <p:spPr>
          <a:xfrm>
            <a:off x="361819" y="899970"/>
            <a:ext cx="964151" cy="338629"/>
          </a:xfrm>
          <a:prstGeom prst="rect">
            <a:avLst/>
          </a:prstGeom>
        </p:spPr>
      </p:pic>
    </p:spTree>
    <p:extLst>
      <p:ext uri="{BB962C8B-B14F-4D97-AF65-F5344CB8AC3E}">
        <p14:creationId xmlns:p14="http://schemas.microsoft.com/office/powerpoint/2010/main" val="943042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0E4D32C8-7B21-6C6C-11EB-C349EB7E5188}"/>
                  </a:ext>
                </a:extLst>
              </p:cNvPr>
              <p:cNvSpPr>
                <a:spLocks noGrp="1"/>
              </p:cNvSpPr>
              <p:nvPr>
                <p:ph idx="1"/>
              </p:nvPr>
            </p:nvSpPr>
            <p:spPr>
              <a:xfrm>
                <a:off x="360854" y="746120"/>
                <a:ext cx="11485848" cy="3008003"/>
              </a:xfrm>
            </p:spPr>
            <p:txBody>
              <a:bodyPr/>
              <a:lstStyle/>
              <a:p>
                <a:pPr indent="896938" hangingPunct="0">
                  <a:lnSpc>
                    <a:spcPct val="130000"/>
                  </a:lnSpc>
                  <a:tabLst>
                    <a:tab pos="5850890"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氢原子处于基态时，原子能量</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6eV</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已知电子电荷量</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，电子质量</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，氢原子核外电子的第一条可能轨道的半径为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，氢原子激发态能量为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，轨道半径为</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静电力常量为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，普朗克常量</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）氢原子核外电子的绕核运动可等效为一环形电流，则氢原子处于</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的定态时，核外电子运动的等效电流为多大？（</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不要求代入数据</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0E4D32C8-7B21-6C6C-11EB-C349EB7E5188}"/>
                  </a:ext>
                </a:extLst>
              </p:cNvPr>
              <p:cNvSpPr>
                <a:spLocks noGrp="1" noRot="1" noChangeAspect="1" noMove="1" noResize="1" noEditPoints="1" noAdjustHandles="1" noChangeArrowheads="1" noChangeShapeType="1" noTextEdit="1"/>
              </p:cNvSpPr>
              <p:nvPr>
                <p:ph idx="1"/>
              </p:nvPr>
            </p:nvSpPr>
            <p:spPr>
              <a:xfrm>
                <a:off x="360854" y="746120"/>
                <a:ext cx="11485848" cy="3008003"/>
              </a:xfrm>
              <a:blipFill>
                <a:blip r:embed="rId2"/>
                <a:stretch>
                  <a:fillRect l="-743" t="-202" r="-796" b="-3441"/>
                </a:stretch>
              </a:blipFill>
            </p:spPr>
            <p:txBody>
              <a:bodyPr/>
              <a:lstStyle/>
              <a:p>
                <a:r>
                  <a:rPr lang="zh-CN" altLang="en-US">
                    <a:noFill/>
                  </a:rPr>
                  <a:t> </a:t>
                </a:r>
              </a:p>
            </p:txBody>
          </p:sp>
        </mc:Fallback>
      </mc:AlternateContent>
      <p:pic>
        <p:nvPicPr>
          <p:cNvPr id="3" name="24典例2.eps" descr="id:2147492701;FounderCES">
            <a:extLst>
              <a:ext uri="{FF2B5EF4-FFF2-40B4-BE49-F238E27FC236}">
                <a16:creationId xmlns:a16="http://schemas.microsoft.com/office/drawing/2014/main" id="{DC35D0DB-CF60-8EEC-C886-4641A86BF1D8}"/>
              </a:ext>
            </a:extLst>
          </p:cNvPr>
          <p:cNvPicPr>
            <a:picLocks noChangeAspect="1"/>
          </p:cNvPicPr>
          <p:nvPr/>
        </p:nvPicPr>
        <p:blipFill>
          <a:blip r:embed="rId3"/>
          <a:stretch>
            <a:fillRect/>
          </a:stretch>
        </p:blipFill>
        <p:spPr>
          <a:xfrm>
            <a:off x="364561" y="877752"/>
            <a:ext cx="906109" cy="292257"/>
          </a:xfrm>
          <a:prstGeom prst="rect">
            <a:avLst/>
          </a:prstGeom>
        </p:spPr>
      </p:pic>
      <mc:AlternateContent xmlns:mc="http://schemas.openxmlformats.org/markup-compatibility/2006" xmlns:a14="http://schemas.microsoft.com/office/drawing/2010/main">
        <mc:Choice Requires="a14">
          <p:sp>
            <p:nvSpPr>
              <p:cNvPr id="4" name="内容占位符 1">
                <a:extLst>
                  <a:ext uri="{FF2B5EF4-FFF2-40B4-BE49-F238E27FC236}">
                    <a16:creationId xmlns:a16="http://schemas.microsoft.com/office/drawing/2014/main" id="{1F8A1E5F-2167-5010-030B-96868A76A711}"/>
                  </a:ext>
                </a:extLst>
              </p:cNvPr>
              <p:cNvSpPr txBox="1">
                <a:spLocks/>
              </p:cNvSpPr>
              <p:nvPr/>
            </p:nvSpPr>
            <p:spPr bwMode="auto">
              <a:xfrm>
                <a:off x="360854" y="3707979"/>
                <a:ext cx="11485848" cy="184601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lnSpc>
                    <a:spcPct val="130000"/>
                  </a:lnSpc>
                  <a:tabLst>
                    <a:tab pos="5850890" algn="l"/>
                  </a:tabLst>
                </a:pP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氢原子核外电子绕核做圆周运动</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由库仑力提供向心力</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根据电流的定义</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𝐞</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e>
                    </m:rad>
                  </m:oMath>
                </a14:m>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a:extLst>
                  <a:ext uri="{FF2B5EF4-FFF2-40B4-BE49-F238E27FC236}">
                    <a16:creationId xmlns:a16="http://schemas.microsoft.com/office/drawing/2014/main" id="{1F8A1E5F-2167-5010-030B-96868A76A711}"/>
                  </a:ext>
                </a:extLst>
              </p:cNvPr>
              <p:cNvSpPr txBox="1">
                <a:spLocks noRot="1" noChangeAspect="1" noMove="1" noResize="1" noEditPoints="1" noAdjustHandles="1" noChangeArrowheads="1" noChangeShapeType="1" noTextEdit="1"/>
              </p:cNvSpPr>
              <p:nvPr/>
            </p:nvSpPr>
            <p:spPr bwMode="auto">
              <a:xfrm>
                <a:off x="360854" y="3707979"/>
                <a:ext cx="11485848" cy="1846018"/>
              </a:xfrm>
              <a:prstGeom prst="rect">
                <a:avLst/>
              </a:prstGeom>
              <a:blipFill>
                <a:blip r:embed="rId4"/>
                <a:stretch>
                  <a:fillRect l="-743" r="-7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A60BE0C5-21C4-34E5-0FC6-C24298C890E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0854" y="4131452"/>
            <a:ext cx="722448" cy="296719"/>
          </a:xfrm>
          <a:prstGeom prst="rect">
            <a:avLst/>
          </a:prstGeom>
        </p:spPr>
      </p:pic>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7308B400-A103-AB95-1D38-C9D707DDD63F}"/>
                  </a:ext>
                </a:extLst>
              </p:cNvPr>
              <p:cNvSpPr txBox="1"/>
              <p:nvPr/>
            </p:nvSpPr>
            <p:spPr>
              <a:xfrm>
                <a:off x="360854" y="5535891"/>
                <a:ext cx="2566000" cy="1069332"/>
              </a:xfrm>
              <a:prstGeom prst="rect">
                <a:avLst/>
              </a:prstGeom>
              <a:noFill/>
            </p:spPr>
            <p:txBody>
              <a:bodyPr wrap="square">
                <a:spAutoFit/>
              </a:bodyPr>
              <a:lstStyle/>
              <a:p>
                <a:pPr indent="715963" algn="just">
                  <a:lnSpc>
                    <a:spcPct val="130000"/>
                  </a:lnSpc>
                  <a:tabLst>
                    <a:tab pos="6210935" algn="l"/>
                  </a:tabLst>
                </a:pPr>
                <a14:m>
                  <m:oMath xmlns:m="http://schemas.openxmlformats.org/officeDocument/2006/math">
                    <m:f>
                      <m:fPr>
                        <m:ctrlPr>
                          <a:rPr lang="zh-CN" altLang="zh-CN" sz="2300" i="1">
                            <a:solidFill>
                              <a:schemeClr val="tx1"/>
                            </a:solidFill>
                            <a:latin typeface="Cambria Math" panose="02040503050406030204" pitchFamily="18" charset="0"/>
                            <a:ea typeface="Cambria Math" panose="02040503050406030204" pitchFamily="18" charset="0"/>
                          </a:rPr>
                        </m:ctrlPr>
                      </m:fPr>
                      <m:num>
                        <m:sSup>
                          <m:sSupPr>
                            <m:ctrlPr>
                              <a:rPr lang="zh-CN" altLang="zh-CN" sz="2300" i="1">
                                <a:solidFill>
                                  <a:schemeClr val="tx1"/>
                                </a:solidFill>
                                <a:latin typeface="Cambria Math" panose="02040503050406030204" pitchFamily="18" charset="0"/>
                                <a:ea typeface="Cambria Math" panose="02040503050406030204" pitchFamily="18" charset="0"/>
                              </a:rPr>
                            </m:ctrlPr>
                          </m:sSupPr>
                          <m:e>
                            <m:r>
                              <a:rPr lang="en-US" altLang="zh-CN" sz="2300" i="1">
                                <a:solidFill>
                                  <a:schemeClr val="tx1"/>
                                </a:solidFill>
                                <a:latin typeface="Cambria Math" panose="02040503050406030204" pitchFamily="18" charset="0"/>
                                <a:cs typeface="Times New Roman" panose="02020603050405020304" pitchFamily="18" charset="0"/>
                              </a:rPr>
                              <m:t>𝒆</m:t>
                            </m:r>
                          </m:e>
                          <m:sup>
                            <m:r>
                              <a:rPr lang="en-US" altLang="zh-CN" sz="2300" i="1">
                                <a:solidFill>
                                  <a:schemeClr val="tx1"/>
                                </a:solidFill>
                                <a:latin typeface="Cambria Math" panose="02040503050406030204" pitchFamily="18" charset="0"/>
                                <a:cs typeface="Times New Roman" panose="02020603050405020304" pitchFamily="18" charset="0"/>
                              </a:rPr>
                              <m:t>𝟐</m:t>
                            </m:r>
                          </m:sup>
                        </m:sSup>
                      </m:num>
                      <m:den>
                        <m:r>
                          <a:rPr lang="en-US" altLang="zh-CN" sz="2300" i="1">
                            <a:solidFill>
                              <a:schemeClr val="tx1"/>
                            </a:solidFill>
                            <a:latin typeface="Cambria Math" panose="02040503050406030204" pitchFamily="18" charset="0"/>
                            <a:cs typeface="Times New Roman" panose="02020603050405020304" pitchFamily="18" charset="0"/>
                          </a:rPr>
                          <m:t>𝟏𝟔</m:t>
                        </m:r>
                        <m:r>
                          <a:rPr lang="en-US" altLang="zh-CN" sz="2300" i="1">
                            <a:solidFill>
                              <a:schemeClr val="tx1"/>
                            </a:solidFill>
                            <a:latin typeface="Cambria Math" panose="02040503050406030204" pitchFamily="18" charset="0"/>
                            <a:cs typeface="Times New Roman" panose="02020603050405020304" pitchFamily="18" charset="0"/>
                          </a:rPr>
                          <m:t>𝛑</m:t>
                        </m:r>
                        <m:sSub>
                          <m:sSubPr>
                            <m:ctrlPr>
                              <a:rPr lang="zh-CN" altLang="zh-CN" sz="2300" i="1">
                                <a:solidFill>
                                  <a:schemeClr val="tx1"/>
                                </a:solidFill>
                                <a:latin typeface="Cambria Math" panose="02040503050406030204" pitchFamily="18" charset="0"/>
                                <a:ea typeface="Cambria Math" panose="02040503050406030204" pitchFamily="18" charset="0"/>
                              </a:rPr>
                            </m:ctrlPr>
                          </m:sSubPr>
                          <m:e>
                            <m:r>
                              <a:rPr lang="en-US" altLang="zh-CN" sz="2300" i="1">
                                <a:solidFill>
                                  <a:schemeClr val="tx1"/>
                                </a:solidFill>
                                <a:latin typeface="Cambria Math" panose="02040503050406030204" pitchFamily="18" charset="0"/>
                                <a:cs typeface="Times New Roman" panose="02020603050405020304" pitchFamily="18" charset="0"/>
                              </a:rPr>
                              <m:t>𝒓</m:t>
                            </m:r>
                          </m:e>
                          <m:sub>
                            <m:r>
                              <a:rPr lang="en-US" altLang="zh-CN" sz="2300" i="1">
                                <a:solidFill>
                                  <a:schemeClr val="tx1"/>
                                </a:solidFill>
                                <a:latin typeface="Cambria Math" panose="02040503050406030204" pitchFamily="18" charset="0"/>
                                <a:cs typeface="Times New Roman" panose="02020603050405020304" pitchFamily="18" charset="0"/>
                              </a:rPr>
                              <m:t>𝟏</m:t>
                            </m:r>
                          </m:sub>
                        </m:sSub>
                      </m:den>
                    </m:f>
                    <m:rad>
                      <m:radPr>
                        <m:degHide m:val="on"/>
                        <m:ctrlPr>
                          <a:rPr lang="zh-CN" altLang="zh-CN" sz="2300" i="1">
                            <a:solidFill>
                              <a:schemeClr val="tx1"/>
                            </a:solidFill>
                            <a:latin typeface="Cambria Math" panose="02040503050406030204" pitchFamily="18" charset="0"/>
                            <a:ea typeface="Cambria Math" panose="02040503050406030204" pitchFamily="18" charset="0"/>
                          </a:rPr>
                        </m:ctrlPr>
                      </m:radPr>
                      <m:deg/>
                      <m:e>
                        <m:f>
                          <m:fPr>
                            <m:ctrlPr>
                              <a:rPr lang="zh-CN" altLang="zh-CN" sz="2300" i="1">
                                <a:solidFill>
                                  <a:schemeClr val="tx1"/>
                                </a:solidFill>
                                <a:latin typeface="Cambria Math" panose="02040503050406030204" pitchFamily="18" charset="0"/>
                                <a:ea typeface="Cambria Math" panose="02040503050406030204" pitchFamily="18" charset="0"/>
                              </a:rPr>
                            </m:ctrlPr>
                          </m:fPr>
                          <m:num>
                            <m:r>
                              <a:rPr lang="en-US" altLang="zh-CN" sz="2300" i="1">
                                <a:solidFill>
                                  <a:schemeClr val="tx1"/>
                                </a:solidFill>
                                <a:latin typeface="Cambria Math" panose="02040503050406030204" pitchFamily="18" charset="0"/>
                                <a:cs typeface="Times New Roman" panose="02020603050405020304" pitchFamily="18" charset="0"/>
                              </a:rPr>
                              <m:t>𝒌</m:t>
                            </m:r>
                          </m:num>
                          <m:den>
                            <m:r>
                              <a:rPr lang="en-US" altLang="zh-CN" sz="2300" i="1">
                                <a:solidFill>
                                  <a:schemeClr val="tx1"/>
                                </a:solidFill>
                                <a:latin typeface="Cambria Math" panose="02040503050406030204" pitchFamily="18" charset="0"/>
                                <a:cs typeface="Times New Roman" panose="02020603050405020304" pitchFamily="18" charset="0"/>
                              </a:rPr>
                              <m:t>𝒎</m:t>
                            </m:r>
                            <m:sSub>
                              <m:sSubPr>
                                <m:ctrlPr>
                                  <a:rPr lang="zh-CN" altLang="zh-CN" sz="2300" i="1">
                                    <a:solidFill>
                                      <a:schemeClr val="tx1"/>
                                    </a:solidFill>
                                    <a:latin typeface="Cambria Math" panose="02040503050406030204" pitchFamily="18" charset="0"/>
                                    <a:ea typeface="Cambria Math" panose="02040503050406030204" pitchFamily="18" charset="0"/>
                                  </a:rPr>
                                </m:ctrlPr>
                              </m:sSubPr>
                              <m:e>
                                <m:r>
                                  <a:rPr lang="en-US" altLang="zh-CN" sz="2300" i="1">
                                    <a:solidFill>
                                      <a:schemeClr val="tx1"/>
                                    </a:solidFill>
                                    <a:latin typeface="Cambria Math" panose="02040503050406030204" pitchFamily="18" charset="0"/>
                                    <a:cs typeface="Times New Roman" panose="02020603050405020304" pitchFamily="18" charset="0"/>
                                  </a:rPr>
                                  <m:t>𝒓</m:t>
                                </m:r>
                              </m:e>
                              <m:sub>
                                <m:r>
                                  <a:rPr lang="en-US" altLang="zh-CN" sz="2300" i="1">
                                    <a:solidFill>
                                      <a:schemeClr val="tx1"/>
                                    </a:solidFill>
                                    <a:latin typeface="Cambria Math" panose="02040503050406030204" pitchFamily="18" charset="0"/>
                                    <a:cs typeface="Times New Roman" panose="02020603050405020304" pitchFamily="18" charset="0"/>
                                  </a:rPr>
                                  <m:t>𝟏</m:t>
                                </m:r>
                              </m:sub>
                            </m:sSub>
                          </m:den>
                        </m:f>
                      </m:e>
                    </m:rad>
                  </m:oMath>
                </a14:m>
                <a:r>
                  <a:rPr lang="zh-CN" altLang="zh-CN" sz="2300" dirty="0">
                    <a:solidFill>
                      <a:schemeClr val="tx1"/>
                    </a:solidFill>
                    <a:cs typeface="Times New Roman" panose="02020603050405020304" pitchFamily="18" charset="0"/>
                  </a:rPr>
                  <a:t>　</a:t>
                </a:r>
                <a:endParaRPr lang="zh-CN" altLang="zh-CN" sz="2300" dirty="0">
                  <a:solidFill>
                    <a:schemeClr val="tx1"/>
                  </a:solidFill>
                  <a:effectLst/>
                  <a:cs typeface="Times New Roman" panose="02020603050405020304" pitchFamily="18" charset="0"/>
                </a:endParaRPr>
              </a:p>
            </p:txBody>
          </p:sp>
        </mc:Choice>
        <mc:Fallback xmlns="">
          <p:sp>
            <p:nvSpPr>
              <p:cNvPr id="6" name="文本框 5">
                <a:extLst>
                  <a:ext uri="{FF2B5EF4-FFF2-40B4-BE49-F238E27FC236}">
                    <a16:creationId xmlns:a16="http://schemas.microsoft.com/office/drawing/2014/main" id="{7308B400-A103-AB95-1D38-C9D707DDD63F}"/>
                  </a:ext>
                </a:extLst>
              </p:cNvPr>
              <p:cNvSpPr txBox="1">
                <a:spLocks noRot="1" noChangeAspect="1" noMove="1" noResize="1" noEditPoints="1" noAdjustHandles="1" noChangeArrowheads="1" noChangeShapeType="1" noTextEdit="1"/>
              </p:cNvSpPr>
              <p:nvPr/>
            </p:nvSpPr>
            <p:spPr>
              <a:xfrm>
                <a:off x="360854" y="5535891"/>
                <a:ext cx="2566000" cy="1069332"/>
              </a:xfrm>
              <a:prstGeom prst="rect">
                <a:avLst/>
              </a:prstGeom>
              <a:blipFill>
                <a:blip r:embed="rId6"/>
                <a:stretch>
                  <a:fillRect/>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D205EE27-E80E-CDA2-E7F9-CE898ACA4C8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60854" y="6097765"/>
            <a:ext cx="748347" cy="309661"/>
          </a:xfrm>
          <a:prstGeom prst="rect">
            <a:avLst/>
          </a:prstGeom>
        </p:spPr>
      </p:pic>
    </p:spTree>
    <p:extLst>
      <p:ext uri="{BB962C8B-B14F-4D97-AF65-F5344CB8AC3E}">
        <p14:creationId xmlns:p14="http://schemas.microsoft.com/office/powerpoint/2010/main" val="2653398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2247EEE-45A2-49EC-03D4-DD339836073F}"/>
              </a:ext>
            </a:extLst>
          </p:cNvPr>
          <p:cNvSpPr>
            <a:spLocks noGrp="1"/>
          </p:cNvSpPr>
          <p:nvPr>
            <p:ph idx="1"/>
          </p:nvPr>
        </p:nvSpPr>
        <p:spPr>
          <a:xfrm>
            <a:off x="360854" y="746120"/>
            <a:ext cx="11485848" cy="1000980"/>
          </a:xfrm>
        </p:spPr>
        <p:txBody>
          <a:bodyPr/>
          <a:lstStyle/>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）若已知钠的极限频率为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，现用一群处于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激发态的氢原子发射的光照射钠，试通过计算说明有几条谱线可使钠发生光电效应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1C8F050C-F6F9-2FB5-89AB-67E3D11DE041}"/>
                  </a:ext>
                </a:extLst>
              </p:cNvPr>
              <p:cNvSpPr txBox="1">
                <a:spLocks/>
              </p:cNvSpPr>
              <p:nvPr/>
            </p:nvSpPr>
            <p:spPr bwMode="auto">
              <a:xfrm>
                <a:off x="360854" y="1700808"/>
                <a:ext cx="11485848" cy="392985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lnSpc>
                    <a:spcPct val="130000"/>
                  </a:lnSpc>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由于钠的极限频率为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则使钠发生光电效应的光子的能量至少为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ε</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𝟔𝟑</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𝟑𝟒</m:t>
                            </m:r>
                          </m:sup>
                        </m:sSup>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𝟓𝟑</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𝟏𝟗</m:t>
                            </m:r>
                          </m:sup>
                        </m:sSup>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29eV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一群处于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激发态的氢原子可发出</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种频率的光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可算出氢原子各能级能量为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51eV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85eV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种频率的光子的能量分别为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66eV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89eV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种频率的光子满足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ε</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条谱线可使钠发生光电效应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1C8F050C-F6F9-2FB5-89AB-67E3D11DE041}"/>
                  </a:ext>
                </a:extLst>
              </p:cNvPr>
              <p:cNvSpPr txBox="1">
                <a:spLocks noRot="1" noChangeAspect="1" noMove="1" noResize="1" noEditPoints="1" noAdjustHandles="1" noChangeArrowheads="1" noChangeShapeType="1" noTextEdit="1"/>
              </p:cNvSpPr>
              <p:nvPr/>
            </p:nvSpPr>
            <p:spPr bwMode="auto">
              <a:xfrm>
                <a:off x="360854" y="1700808"/>
                <a:ext cx="11485848" cy="3929858"/>
              </a:xfrm>
              <a:prstGeom prst="rect">
                <a:avLst/>
              </a:prstGeom>
              <a:blipFill>
                <a:blip r:embed="rId2"/>
                <a:stretch>
                  <a:fillRect l="-796" t="-155" r="-849" b="-263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72B52890-A51B-7000-D37F-3D2562DD6BC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54" y="1862930"/>
            <a:ext cx="722448" cy="296719"/>
          </a:xfrm>
          <a:prstGeom prst="rect">
            <a:avLst/>
          </a:prstGeom>
        </p:spPr>
      </p:pic>
      <p:sp>
        <p:nvSpPr>
          <p:cNvPr id="7" name="文本框 6">
            <a:extLst>
              <a:ext uri="{FF2B5EF4-FFF2-40B4-BE49-F238E27FC236}">
                <a16:creationId xmlns:a16="http://schemas.microsoft.com/office/drawing/2014/main" id="{FC44D458-42CB-9696-6CE2-297D42361B3E}"/>
              </a:ext>
            </a:extLst>
          </p:cNvPr>
          <p:cNvSpPr txBox="1"/>
          <p:nvPr/>
        </p:nvSpPr>
        <p:spPr>
          <a:xfrm>
            <a:off x="360854" y="5570950"/>
            <a:ext cx="2566000" cy="576248"/>
          </a:xfrm>
          <a:prstGeom prst="rect">
            <a:avLst/>
          </a:prstGeom>
          <a:noFill/>
        </p:spPr>
        <p:txBody>
          <a:bodyPr wrap="square">
            <a:spAutoFit/>
          </a:bodyPr>
          <a:lstStyle/>
          <a:p>
            <a:pPr algn="just">
              <a:lnSpc>
                <a:spcPct val="150000"/>
              </a:lnSpc>
              <a:tabLst>
                <a:tab pos="5850890" algn="l"/>
              </a:tabLst>
            </a:pPr>
            <a:r>
              <a:rPr lang="en-US" altLang="zh-CN" sz="2400" dirty="0">
                <a:solidFill>
                  <a:srgbClr val="000000"/>
                </a:solidFill>
                <a:cs typeface="Times New Roman" panose="02020603050405020304" pitchFamily="18" charset="0"/>
              </a:rPr>
              <a:t>          4</a:t>
            </a:r>
            <a:r>
              <a:rPr lang="zh-CN" altLang="zh-CN" sz="2400" dirty="0">
                <a:solidFill>
                  <a:srgbClr val="000000"/>
                </a:solidFill>
                <a:ea typeface="楷体" panose="02010609060101010101" pitchFamily="49" charset="-122"/>
                <a:cs typeface="Times New Roman" panose="02020603050405020304" pitchFamily="18" charset="0"/>
              </a:rPr>
              <a:t>条</a:t>
            </a:r>
            <a:endParaRPr lang="zh-CN" altLang="zh-CN" sz="1050" dirty="0">
              <a:solidFill>
                <a:srgbClr val="000000"/>
              </a:solidFill>
              <a:cs typeface="Times New Roman" panose="02020603050405020304" pitchFamily="18" charset="0"/>
            </a:endParaRPr>
          </a:p>
        </p:txBody>
      </p:sp>
      <p:pic>
        <p:nvPicPr>
          <p:cNvPr id="8" name="图片 7">
            <a:extLst>
              <a:ext uri="{FF2B5EF4-FFF2-40B4-BE49-F238E27FC236}">
                <a16:creationId xmlns:a16="http://schemas.microsoft.com/office/drawing/2014/main" id="{7938A92D-D11B-A5FD-72F3-2D1C66CE4E9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4" y="5737631"/>
            <a:ext cx="748347" cy="309661"/>
          </a:xfrm>
          <a:prstGeom prst="rect">
            <a:avLst/>
          </a:prstGeom>
        </p:spPr>
      </p:pic>
    </p:spTree>
    <p:extLst>
      <p:ext uri="{BB962C8B-B14F-4D97-AF65-F5344CB8AC3E}">
        <p14:creationId xmlns:p14="http://schemas.microsoft.com/office/powerpoint/2010/main" val="2397880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E4A1BC-FEE5-0424-5C9A-8B86704F5272}"/>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CDF8EF8E-C5CF-DE74-A799-F94DA335FE08}"/>
              </a:ext>
            </a:extLst>
          </p:cNvPr>
          <p:cNvSpPr>
            <a:spLocks noGrp="1"/>
          </p:cNvSpPr>
          <p:nvPr>
            <p:ph idx="1"/>
          </p:nvPr>
        </p:nvSpPr>
        <p:spPr>
          <a:xfrm>
            <a:off x="360807" y="2132856"/>
            <a:ext cx="11484352" cy="2241960"/>
          </a:xfrm>
          <a:solidFill>
            <a:srgbClr val="E3F2E7"/>
          </a:solidFill>
        </p:spPr>
        <p:txBody>
          <a:bodyPr/>
          <a:lstStyle/>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9" name="图片 8">
            <a:extLst>
              <a:ext uri="{FF2B5EF4-FFF2-40B4-BE49-F238E27FC236}">
                <a16:creationId xmlns:a16="http://schemas.microsoft.com/office/drawing/2014/main" id="{15A8FBC2-5046-17A7-C6E2-133C6F29DAF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1094" y="2219572"/>
            <a:ext cx="1809538" cy="472815"/>
          </a:xfrm>
          <a:prstGeom prst="rect">
            <a:avLst/>
          </a:prstGeom>
        </p:spPr>
      </p:pic>
      <p:pic>
        <p:nvPicPr>
          <p:cNvPr id="3" name="GH69.eps" descr="id:2147492729;FounderCES">
            <a:extLst>
              <a:ext uri="{FF2B5EF4-FFF2-40B4-BE49-F238E27FC236}">
                <a16:creationId xmlns:a16="http://schemas.microsoft.com/office/drawing/2014/main" id="{1C8CF8CC-0FA6-FCB6-F63A-FB004F7BD19F}"/>
              </a:ext>
            </a:extLst>
          </p:cNvPr>
          <p:cNvPicPr>
            <a:picLocks noChangeAspect="1"/>
          </p:cNvPicPr>
          <p:nvPr/>
        </p:nvPicPr>
        <p:blipFill>
          <a:blip r:embed="rId3"/>
          <a:stretch>
            <a:fillRect/>
          </a:stretch>
        </p:blipFill>
        <p:spPr>
          <a:xfrm>
            <a:off x="2998862" y="2617898"/>
            <a:ext cx="6192688" cy="1622204"/>
          </a:xfrm>
          <a:prstGeom prst="rect">
            <a:avLst/>
          </a:prstGeom>
        </p:spPr>
      </p:pic>
    </p:spTree>
    <p:extLst>
      <p:ext uri="{BB962C8B-B14F-4D97-AF65-F5344CB8AC3E}">
        <p14:creationId xmlns:p14="http://schemas.microsoft.com/office/powerpoint/2010/main" val="3138732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mc:AlternateContent xmlns:mc="http://schemas.openxmlformats.org/markup-compatibility/2006">
        <mc:Choice xmlns:a14="http://schemas.microsoft.com/office/drawing/2010/main" Requires="a14">
          <p:sp>
            <p:nvSpPr>
              <p:cNvPr id="20" name="内容占位符 1"/>
              <p:cNvSpPr>
                <a:spLocks noGrp="1"/>
              </p:cNvSpPr>
              <p:nvPr>
                <p:ph idx="1"/>
              </p:nvPr>
            </p:nvSpPr>
            <p:spPr>
              <a:xfrm>
                <a:off x="360854" y="2150274"/>
                <a:ext cx="11485848" cy="3666004"/>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粒子的波动性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）德布罗意波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年，法国物理学家德布罗意提出假设：</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实物粒子也具有波动性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，即每一个运动的粒子都与一个对应的波相联系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实物粒子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相联系的波被称为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德布罗意波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，也叫作</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物质波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）粒子的能量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跟它所对应的波的频率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的关系式为</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𝜺</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𝒑</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0" name="内容占位符 1"/>
              <p:cNvSpPr>
                <a:spLocks noGrp="1" noRot="1" noChangeAspect="1" noMove="1" noResize="1" noEditPoints="1" noAdjustHandles="1" noChangeArrowheads="1" noChangeShapeType="1" noTextEdit="1"/>
              </p:cNvSpPr>
              <p:nvPr>
                <p:ph idx="1"/>
              </p:nvPr>
            </p:nvSpPr>
            <p:spPr>
              <a:xfrm>
                <a:off x="360854" y="2150274"/>
                <a:ext cx="11485848" cy="3666004"/>
              </a:xfrm>
              <a:blipFill>
                <a:blip r:embed="rId4"/>
                <a:stretch>
                  <a:fillRect l="-796" r="-849"/>
                </a:stretch>
              </a:blipFill>
            </p:spPr>
            <p:txBody>
              <a:bodyPr/>
              <a:lstStyle/>
              <a:p>
                <a:r>
                  <a:rPr lang="zh-CN" altLang="en-US">
                    <a:noFill/>
                  </a:rPr>
                  <a:t> </a:t>
                </a:r>
              </a:p>
            </p:txBody>
          </p:sp>
        </mc:Fallback>
      </mc:AlternateContent>
      <p:sp>
        <p:nvSpPr>
          <p:cNvPr id="21" name="矩形 20"/>
          <p:cNvSpPr/>
          <p:nvPr/>
        </p:nvSpPr>
        <p:spPr>
          <a:xfrm>
            <a:off x="1581700" y="1456319"/>
            <a:ext cx="10265002" cy="576248"/>
          </a:xfrm>
          <a:prstGeom prst="rect">
            <a:avLst/>
          </a:prstGeom>
        </p:spPr>
        <p:txBody>
          <a:bodyPr wrap="square">
            <a:spAutoFit/>
          </a:bodyPr>
          <a:lstStyle/>
          <a:p>
            <a:pPr algn="just" hangingPunct="0">
              <a:lnSpc>
                <a:spcPct val="150000"/>
              </a:lnSpc>
              <a:buNone/>
              <a:tabLst>
                <a:tab pos="5850890" algn="l"/>
              </a:tabLst>
            </a:pPr>
            <a:r>
              <a:rPr lang="zh-CN" altLang="zh-CN" sz="2400" b="1" dirty="0">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粒子的波动性和物质波的实验验证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01637"/>
          </a:xfrm>
        </p:spPr>
        <p:txBody>
          <a:bodyPr/>
          <a:lstStyle/>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物质波的实验验证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）实验探究思路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干涉、衍射是波特有的现象，如果实物粒子具有波动性，则在一定条件下，也应该发生干涉或衍射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）实验验证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年戴维森和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汤姆孙分别用单晶和多晶晶体做了电子束衍射实验，得到了电子的衍射图样，证实了电子的波动性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55.jpg" descr="id:2147492554;FounderCES">
            <a:extLst>
              <a:ext uri="{FF2B5EF4-FFF2-40B4-BE49-F238E27FC236}">
                <a16:creationId xmlns:a16="http://schemas.microsoft.com/office/drawing/2014/main" id="{F72BC86A-6437-EF69-B6D5-9F5439D3CC53}"/>
              </a:ext>
            </a:extLst>
          </p:cNvPr>
          <p:cNvPicPr>
            <a:picLocks noChangeAspect="1"/>
          </p:cNvPicPr>
          <p:nvPr/>
        </p:nvPicPr>
        <p:blipFill>
          <a:blip r:embed="rId2"/>
          <a:stretch>
            <a:fillRect/>
          </a:stretch>
        </p:blipFill>
        <p:spPr>
          <a:xfrm>
            <a:off x="5187095" y="4147757"/>
            <a:ext cx="1833365" cy="1487515"/>
          </a:xfrm>
          <a:prstGeom prst="rect">
            <a:avLst/>
          </a:prstGeom>
        </p:spPr>
      </p:pic>
      <p:sp>
        <p:nvSpPr>
          <p:cNvPr id="7" name="文本框 6">
            <a:extLst>
              <a:ext uri="{FF2B5EF4-FFF2-40B4-BE49-F238E27FC236}">
                <a16:creationId xmlns:a16="http://schemas.microsoft.com/office/drawing/2014/main" id="{ADA23A81-E6D5-93C4-44FB-A1C372D6A3A4}"/>
              </a:ext>
            </a:extLst>
          </p:cNvPr>
          <p:cNvSpPr txBox="1"/>
          <p:nvPr/>
        </p:nvSpPr>
        <p:spPr>
          <a:xfrm>
            <a:off x="3994784" y="5658490"/>
            <a:ext cx="4200843" cy="576248"/>
          </a:xfrm>
          <a:prstGeom prst="rect">
            <a:avLst/>
          </a:prstGeom>
          <a:noFill/>
        </p:spPr>
        <p:txBody>
          <a:bodyPr wrap="square">
            <a:spAutoFit/>
          </a:bodyPr>
          <a:lstStyle/>
          <a:p>
            <a:pPr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电子束穿过铝箔后的衍射图样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2590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D54ED2CD-010E-9D1F-58BF-7369AB37BE57}"/>
                  </a:ext>
                </a:extLst>
              </p:cNvPr>
              <p:cNvSpPr>
                <a:spLocks noGrp="1"/>
              </p:cNvSpPr>
              <p:nvPr>
                <p:ph idx="1"/>
              </p:nvPr>
            </p:nvSpPr>
            <p:spPr>
              <a:xfrm>
                <a:off x="360854" y="746120"/>
                <a:ext cx="11485848" cy="3668953"/>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人们陆续证实了中子、质子以及原子、分子的波动性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对于这些粒子，德布罗意给出的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𝜺</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的关系同样正确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宏观物体的质量比微观粒子大得多，运动时的动量很大，对应的德布罗意波的波长就很短，根本无法观察到它的波动性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）电子、质子、原子等粒子和光一样，具有波粒二象性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D54ED2CD-010E-9D1F-58BF-7369AB37BE57}"/>
                  </a:ext>
                </a:extLst>
              </p:cNvPr>
              <p:cNvSpPr>
                <a:spLocks noGrp="1" noRot="1" noChangeAspect="1" noMove="1" noResize="1" noEditPoints="1" noAdjustHandles="1" noChangeArrowheads="1" noChangeShapeType="1" noTextEdit="1"/>
              </p:cNvSpPr>
              <p:nvPr>
                <p:ph idx="1"/>
              </p:nvPr>
            </p:nvSpPr>
            <p:spPr>
              <a:xfrm>
                <a:off x="360854" y="746120"/>
                <a:ext cx="11485848" cy="3668953"/>
              </a:xfrm>
              <a:blipFill>
                <a:blip r:embed="rId2"/>
                <a:stretch>
                  <a:fillRect l="-796" r="-849" b="-2990"/>
                </a:stretch>
              </a:blipFill>
            </p:spPr>
            <p:txBody>
              <a:bodyPr/>
              <a:lstStyle/>
              <a:p>
                <a:r>
                  <a:rPr lang="zh-CN" altLang="en-US">
                    <a:noFill/>
                  </a:rPr>
                  <a:t> </a:t>
                </a:r>
              </a:p>
            </p:txBody>
          </p:sp>
        </mc:Fallback>
      </mc:AlternateContent>
      <p:sp>
        <p:nvSpPr>
          <p:cNvPr id="3" name="内容占位符 1">
            <a:extLst>
              <a:ext uri="{FF2B5EF4-FFF2-40B4-BE49-F238E27FC236}">
                <a16:creationId xmlns:a16="http://schemas.microsoft.com/office/drawing/2014/main" id="{3D37A409-24AF-B8D9-EE13-E1DF3A4F98BE}"/>
              </a:ext>
            </a:extLst>
          </p:cNvPr>
          <p:cNvSpPr txBox="1">
            <a:spLocks/>
          </p:cNvSpPr>
          <p:nvPr/>
        </p:nvSpPr>
        <p:spPr bwMode="auto">
          <a:xfrm>
            <a:off x="360901" y="4747026"/>
            <a:ext cx="11487343"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520825"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所有物体都具有波动性和粒子性</a:t>
            </a:r>
            <a:r>
              <a:rPr lang="en-US" alt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温馨提示.eps" descr="id:2147490120;FounderCES">
            <a:extLst>
              <a:ext uri="{FF2B5EF4-FFF2-40B4-BE49-F238E27FC236}">
                <a16:creationId xmlns:a16="http://schemas.microsoft.com/office/drawing/2014/main" id="{58584397-89E2-3563-1420-371947F71C6A}"/>
              </a:ext>
            </a:extLst>
          </p:cNvPr>
          <p:cNvPicPr>
            <a:picLocks noChangeAspect="1"/>
          </p:cNvPicPr>
          <p:nvPr/>
        </p:nvPicPr>
        <p:blipFill>
          <a:blip r:embed="rId3"/>
          <a:stretch>
            <a:fillRect/>
          </a:stretch>
        </p:blipFill>
        <p:spPr>
          <a:xfrm>
            <a:off x="360901" y="4898625"/>
            <a:ext cx="1454059" cy="285874"/>
          </a:xfrm>
          <a:prstGeom prst="rect">
            <a:avLst/>
          </a:prstGeom>
        </p:spPr>
      </p:pic>
    </p:spTree>
    <p:extLst>
      <p:ext uri="{BB962C8B-B14F-4D97-AF65-F5344CB8AC3E}">
        <p14:creationId xmlns:p14="http://schemas.microsoft.com/office/powerpoint/2010/main" val="627757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p:sp>
        <p:nvSpPr>
          <p:cNvPr id="4" name="内容占位符 1"/>
          <p:cNvSpPr>
            <a:spLocks noGrp="1"/>
          </p:cNvSpPr>
          <p:nvPr>
            <p:ph idx="1"/>
          </p:nvPr>
        </p:nvSpPr>
        <p:spPr>
          <a:xfrm>
            <a:off x="360854" y="1458659"/>
            <a:ext cx="11485848" cy="3346237"/>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量子力学的建立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）普朗克黑体辐射理论、爱因斯坦光电效应理论、康普顿散射理论、玻尔氢原子理论以及德布罗意物质波假说等一系列理论在解释实验方面都取得了成功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）在以玻恩、海森堡、薛定谔以及英国的狄拉克和奥地利的泡利为代表的众多物理学家的共同努力下，描述微观世界行为的理论被逐步完善并最终完整地建立起来，它被称为量子力学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量子力学的建立与应用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4995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6823"/>
            <a:ext cx="11485848" cy="2238241"/>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量子力学的应用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）量子力学推动了核物理和粒子物理的发展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）量子力学推动了原子、分子物理和光学的发展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）量子力学推动了固体物理的发展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4457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4597"/>
            <a:ext cx="11485848" cy="3900235"/>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）任何运动的物体，小到电子、质子，大到行星、太阳，都与一个对应的物质波相联系，我们之所以观察不到宏观物体的波动性，是因为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宏观物体对应的波长太短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）微观实物粒子在空间各处出现的概率受统计规律支配，不能以宏观世界中的波的概念类比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）德布罗意提出的物质波假说是光子的波粒二象性的一种推广，包括了所有的物质粒子，即</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光子与实物粒子都既具有粒子性，又具有波动性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，与光子对应的波是电磁波，与实物粒子对应的波是物质波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pic>
        <p:nvPicPr>
          <p:cNvPr id="4" name="图片 3"/>
          <p:cNvPicPr>
            <a:picLocks noChangeAspect="1"/>
          </p:cNvPicPr>
          <p:nvPr/>
        </p:nvPicPr>
        <p:blipFill>
          <a:blip r:embed="rId3"/>
          <a:stretch>
            <a:fillRect/>
          </a:stretch>
        </p:blipFill>
        <p:spPr>
          <a:xfrm>
            <a:off x="360854" y="1599234"/>
            <a:ext cx="957962" cy="343085"/>
          </a:xfrm>
          <a:prstGeom prst="rect">
            <a:avLst/>
          </a:prstGeom>
        </p:spPr>
      </p:pic>
      <p:sp>
        <p:nvSpPr>
          <p:cNvPr id="6" name="矩形 5"/>
          <p:cNvSpPr/>
          <p:nvPr/>
        </p:nvSpPr>
        <p:spPr>
          <a:xfrm>
            <a:off x="1318816" y="1447610"/>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对物质波的理解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2705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9970"/>
            <a:ext cx="957962" cy="338629"/>
          </a:xfrm>
          <a:prstGeom prst="rect">
            <a:avLst/>
          </a:prstGeom>
        </p:spPr>
      </p:pic>
      <mc:AlternateContent xmlns:mc="http://schemas.openxmlformats.org/markup-compatibility/2006" xmlns:a14="http://schemas.microsoft.com/office/drawing/2010/main">
        <mc:Choice Requires="a14">
          <p:sp>
            <p:nvSpPr>
              <p:cNvPr id="6" name="内容占位符 1"/>
              <p:cNvSpPr>
                <a:spLocks noGrp="1"/>
              </p:cNvSpPr>
              <p:nvPr>
                <p:ph idx="1"/>
              </p:nvPr>
            </p:nvSpPr>
            <p:spPr>
              <a:xfrm>
                <a:off x="360854" y="1451691"/>
                <a:ext cx="11485848" cy="2818336"/>
              </a:xfrm>
            </p:spPr>
            <p:txBody>
              <a:bodyPr/>
              <a:lstStyle/>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）宏观物体或微观粒子动量的表达式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）德布罗意波的波长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）区分光子和微观粒子的能量和动量的不同表达式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如光子的能量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；微观粒子的动能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a:spLocks noGrp="1" noRot="1" noChangeAspect="1" noMove="1" noResize="1" noEditPoints="1" noAdjustHandles="1" noChangeArrowheads="1" noChangeShapeType="1" noTextEdit="1"/>
              </p:cNvSpPr>
              <p:nvPr>
                <p:ph idx="1"/>
              </p:nvPr>
            </p:nvSpPr>
            <p:spPr>
              <a:xfrm>
                <a:off x="360854" y="1451691"/>
                <a:ext cx="11485848" cy="2818336"/>
              </a:xfrm>
              <a:blipFill>
                <a:blip r:embed="rId3"/>
                <a:stretch>
                  <a:fillRect l="-796" r="-849" b="-1082"/>
                </a:stretch>
              </a:blipFill>
            </p:spPr>
            <p:txBody>
              <a:bodyPr/>
              <a:lstStyle/>
              <a:p>
                <a:r>
                  <a:rPr lang="zh-CN" altLang="en-US">
                    <a:noFill/>
                  </a:rPr>
                  <a:t> </a:t>
                </a:r>
              </a:p>
            </p:txBody>
          </p:sp>
        </mc:Fallback>
      </mc:AlternateContent>
      <p:sp>
        <p:nvSpPr>
          <p:cNvPr id="7" name="矩形 6"/>
          <p:cNvSpPr/>
          <p:nvPr/>
        </p:nvSpPr>
        <p:spPr>
          <a:xfrm>
            <a:off x="1318816" y="746118"/>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与物质波有关的计算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9324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54855"/>
              </a:xfrm>
            </p:spPr>
            <p:txBody>
              <a:bodyPr/>
              <a:lstStyle/>
              <a:p>
                <a:pPr indent="806450"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江苏苏州期末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汤姆孙在实验中让一束电子经过电场加速后，通过多晶晶体得到了如图所示的衍射图样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已知电子质量为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，加速后电子速度为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，普朗克常量为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该图样说明电子具有粒子性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该实验中电子的德布罗意波长为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加速电压越大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电子的物质波波长越长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加速电压越大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电子的粒子性越明显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54855"/>
              </a:xfrm>
              <a:blipFill>
                <a:blip r:embed="rId2"/>
                <a:stretch>
                  <a:fillRect l="-796" r="-849" b="-2493"/>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38BA4485-D269-AF4F-B505-6B08C401E45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54" y="891875"/>
            <a:ext cx="837808" cy="370666"/>
          </a:xfrm>
          <a:prstGeom prst="rect">
            <a:avLst/>
          </a:prstGeom>
        </p:spPr>
      </p:pic>
      <p:pic>
        <p:nvPicPr>
          <p:cNvPr id="4" name="ca356.jpg" descr="id:2147492603;FounderCES">
            <a:extLst>
              <a:ext uri="{FF2B5EF4-FFF2-40B4-BE49-F238E27FC236}">
                <a16:creationId xmlns:a16="http://schemas.microsoft.com/office/drawing/2014/main" id="{07F06B81-8792-BB1F-4B85-54BA6157B7E1}"/>
              </a:ext>
            </a:extLst>
          </p:cNvPr>
          <p:cNvPicPr>
            <a:picLocks noChangeAspect="1"/>
          </p:cNvPicPr>
          <p:nvPr/>
        </p:nvPicPr>
        <p:blipFill>
          <a:blip r:embed="rId4"/>
          <a:stretch>
            <a:fillRect/>
          </a:stretch>
        </p:blipFill>
        <p:spPr>
          <a:xfrm>
            <a:off x="7319342" y="2534677"/>
            <a:ext cx="2217459" cy="1788645"/>
          </a:xfrm>
          <a:prstGeom prst="rect">
            <a:avLst/>
          </a:prstGeom>
        </p:spPr>
      </p:pic>
    </p:spTree>
    <p:extLst>
      <p:ext uri="{BB962C8B-B14F-4D97-AF65-F5344CB8AC3E}">
        <p14:creationId xmlns:p14="http://schemas.microsoft.com/office/powerpoint/2010/main" val="408087938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618</TotalTime>
  <Words>1973</Words>
  <Application>Microsoft Office PowerPoint</Application>
  <PresentationFormat>自定义</PresentationFormat>
  <Paragraphs>88</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632</cp:revision>
  <dcterms:created xsi:type="dcterms:W3CDTF">2020-11-06T05:24:00Z</dcterms:created>
  <dcterms:modified xsi:type="dcterms:W3CDTF">2025-11-03T10:26:51Z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